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28" r:id="rId3"/>
    <p:sldId id="331" r:id="rId4"/>
    <p:sldId id="332" r:id="rId5"/>
    <p:sldId id="267" r:id="rId6"/>
    <p:sldId id="257" r:id="rId7"/>
    <p:sldId id="330" r:id="rId8"/>
    <p:sldId id="258" r:id="rId9"/>
    <p:sldId id="264" r:id="rId10"/>
    <p:sldId id="329" r:id="rId11"/>
    <p:sldId id="318" r:id="rId12"/>
    <p:sldId id="259" r:id="rId13"/>
    <p:sldId id="333" r:id="rId14"/>
    <p:sldId id="265" r:id="rId15"/>
    <p:sldId id="260" r:id="rId16"/>
    <p:sldId id="334" r:id="rId17"/>
    <p:sldId id="261" r:id="rId18"/>
    <p:sldId id="335" r:id="rId19"/>
    <p:sldId id="262" r:id="rId20"/>
    <p:sldId id="266" r:id="rId21"/>
    <p:sldId id="336" r:id="rId22"/>
    <p:sldId id="263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y Grotesk Grand" panose="020B0604020202020204" charset="0"/>
      <p:regular r:id="rId29"/>
    </p:embeddedFont>
    <p:embeddedFont>
      <p:font typeface="Cy Grotesk Key" panose="020B0604020202020204" charset="0"/>
      <p:regular r:id="rId30"/>
    </p:embeddedFont>
    <p:embeddedFont>
      <p:font typeface="Roboto Mono Light" panose="00000009000000000000" pitchFamily="49" charset="0"/>
      <p:regular r:id="rId31"/>
      <p:italic r:id="rId32"/>
    </p:embeddedFont>
    <p:embeddedFont>
      <p:font typeface="TT Firs Neue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4EFA2-053A-492E-B8D7-0BA56F745505}" type="datetimeFigureOut">
              <a:rPr lang="en-CA" smtClean="0"/>
              <a:t>2023-10-03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8D7C-C7E5-42C1-939D-947C096BB4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31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punishing</a:t>
            </a:r>
          </a:p>
          <a:p>
            <a:r>
              <a:rPr lang="en-US" dirty="0"/>
              <a:t>structured social interactions and the ability to create different situations act almost like a laboratory for real life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78D7C-C7E5-42C1-939D-947C096BB4B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00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7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>
            <a:spLocks noGrp="1"/>
          </p:cNvSpPr>
          <p:nvPr>
            <p:ph type="title"/>
          </p:nvPr>
        </p:nvSpPr>
        <p:spPr>
          <a:xfrm>
            <a:off x="7122480" y="3164506"/>
            <a:ext cx="9339600" cy="4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35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828800" lvl="1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2743200" lvl="2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3657600" lvl="3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4572000" lvl="4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5486400" lvl="5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6400800" lvl="6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7315200" lvl="7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8229600" lvl="8" indent="-66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32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1" name="Google Shape;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01" y="9296870"/>
            <a:ext cx="2153634" cy="4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9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https://sketchplanations.com/the-curb-cut-effe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179469"/>
          </a:xfrm>
          <a:custGeom>
            <a:avLst/>
            <a:gdLst/>
            <a:ahLst/>
            <a:cxnLst/>
            <a:rect l="l" t="t" r="r" b="b"/>
            <a:pathLst>
              <a:path w="18288000" h="7179469">
                <a:moveTo>
                  <a:pt x="0" y="0"/>
                </a:moveTo>
                <a:lnTo>
                  <a:pt x="18288000" y="0"/>
                </a:lnTo>
                <a:lnTo>
                  <a:pt x="18288000" y="7179469"/>
                </a:lnTo>
                <a:lnTo>
                  <a:pt x="0" y="71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955" b="-4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138916" y="7889029"/>
            <a:ext cx="16230600" cy="151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6383" u="none" strike="noStrike" spc="-140" dirty="0">
                <a:solidFill>
                  <a:srgbClr val="000000"/>
                </a:solidFill>
                <a:latin typeface="Cy Grotesk Grand"/>
              </a:rPr>
              <a:t>Harnessing Neurodiversity in Game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C0CE-7E8B-B8DB-3743-8A7B2F33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24300"/>
            <a:ext cx="5362549" cy="4591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F6BD5-F835-F951-08ED-DC184F2F3F26}"/>
              </a:ext>
            </a:extLst>
          </p:cNvPr>
          <p:cNvSpPr txBox="1"/>
          <p:nvPr/>
        </p:nvSpPr>
        <p:spPr>
          <a:xfrm>
            <a:off x="3581400" y="1559123"/>
            <a:ext cx="1249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/>
                <a:latin typeface="Cy Grotesk Key" panose="020B0604020202020204" charset="0"/>
                <a:ea typeface="Roboto Mono Light" panose="020B0604020202020204" charset="0"/>
              </a:rPr>
              <a:t>The Sims is a game of comfort for so many neurodiverse people</a:t>
            </a:r>
            <a:endParaRPr lang="en-CA" sz="4800" dirty="0">
              <a:latin typeface="Cy Grotesk Key" panose="020B0604020202020204" charset="0"/>
              <a:ea typeface="Roboto Mon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6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9144000" y="2304950"/>
            <a:ext cx="8880388" cy="683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in different ways depending on my mood.</a:t>
            </a:r>
            <a:b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allows to build and create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Play out different situations in a safe environment.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  <a:t>Explore relationship dynamics that don't come naturally to us</a:t>
            </a:r>
          </a:p>
          <a:p>
            <a:pPr marL="342900" indent="-342900">
              <a:spcAft>
                <a:spcPts val="2400"/>
              </a:spcAft>
            </a:pPr>
            <a:r>
              <a:rPr lang="en-US" sz="2200" dirty="0"/>
              <a:t>“A new trait – now a Sim could be an ‘overachiever.’ When applied, he would get bored and restless when his life became dormant. When he took on challenging tasks, he was so happy and fulfilled. </a:t>
            </a:r>
            <a:endParaRPr sz="2200" dirty="0">
              <a:latin typeface="Roboto Mono Light" panose="020B0604020202020204" charset="0"/>
              <a:ea typeface="Roboto Mono Light" panose="020B0604020202020204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B59E-E716-BA6D-F48B-986045DC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" y="1409700"/>
            <a:ext cx="8715326" cy="84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75" b="-604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988375" y="876300"/>
            <a:ext cx="13999757" cy="5760217"/>
            <a:chOff x="528157" y="-735079"/>
            <a:chExt cx="19275102" cy="5119000"/>
          </a:xfrm>
        </p:grpSpPr>
        <p:sp>
          <p:nvSpPr>
            <p:cNvPr id="4" name="TextBox 4"/>
            <p:cNvSpPr txBox="1"/>
            <p:nvPr/>
          </p:nvSpPr>
          <p:spPr>
            <a:xfrm>
              <a:off x="528157" y="-735079"/>
              <a:ext cx="17621756" cy="10342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Cy Grotesk Grand"/>
                </a:rPr>
                <a:t>Case Study - Mario Kart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8157" y="3255406"/>
              <a:ext cx="19275102" cy="1128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INCLUSIVITY IS KEY TO SUCCESSFUL GAME DESIGN.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EMBRACING NEURODIVERSITY IN GAME DEVELOPMENT </a:t>
              </a:r>
            </a:p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CAN LEAD TO GREATER CREATIVITY AND INNOVATION.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io Kart Tour - Collect Mario Kart Tour event tokens in the current tour  by landing hits with bananas and exchange them for great items! You can get  four event tokens for">
            <a:extLst>
              <a:ext uri="{FF2B5EF4-FFF2-40B4-BE49-F238E27FC236}">
                <a16:creationId xmlns:a16="http://schemas.microsoft.com/office/drawing/2014/main" id="{243516D0-ACF5-1AE5-43FF-C2558A0F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43300"/>
            <a:ext cx="61232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stalgic Gamer Racers : Mario Kart R/C Cars">
            <a:extLst>
              <a:ext uri="{FF2B5EF4-FFF2-40B4-BE49-F238E27FC236}">
                <a16:creationId xmlns:a16="http://schemas.microsoft.com/office/drawing/2014/main" id="{7DB82FE5-8BBD-234E-78E2-2F5D1FD5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77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6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90CF05-22AE-9DB0-873B-D0A83EEA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821" y="0"/>
            <a:ext cx="7818179" cy="10287000"/>
            <a:chOff x="0" y="0"/>
            <a:chExt cx="2958487" cy="3892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487" cy="3892717"/>
            </a:xfrm>
            <a:custGeom>
              <a:avLst/>
              <a:gdLst/>
              <a:ahLst/>
              <a:cxnLst/>
              <a:rect l="l" t="t" r="r" b="b"/>
              <a:pathLst>
                <a:path w="2958487" h="3892717">
                  <a:moveTo>
                    <a:pt x="0" y="0"/>
                  </a:moveTo>
                  <a:lnTo>
                    <a:pt x="2958487" y="0"/>
                  </a:lnTo>
                  <a:lnTo>
                    <a:pt x="2958487" y="3892717"/>
                  </a:lnTo>
                  <a:lnTo>
                    <a:pt x="0" y="3892717"/>
                  </a:lnTo>
                  <a:close/>
                </a:path>
              </a:pathLst>
            </a:custGeom>
            <a:solidFill>
              <a:srgbClr val="FFADC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5573" y="5372723"/>
            <a:ext cx="5911399" cy="3867095"/>
            <a:chOff x="0" y="-19049"/>
            <a:chExt cx="7881865" cy="5156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49"/>
              <a:ext cx="78818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5000" u="none" strike="noStrike" spc="30" dirty="0">
                  <a:solidFill>
                    <a:srgbClr val="000001"/>
                  </a:solidFill>
                  <a:latin typeface="Cy Grotesk Key"/>
                </a:rPr>
                <a:t>Pac-Man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3140"/>
              <a:ext cx="7881865" cy="229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5"/>
                </a:lnSpc>
                <a:spcBef>
                  <a:spcPct val="0"/>
                </a:spcBef>
              </a:pPr>
              <a:r>
                <a:rPr lang="en-US" sz="2343" u="none" strike="noStrike">
                  <a:solidFill>
                    <a:srgbClr val="000001"/>
                  </a:solidFill>
                  <a:latin typeface="TT Firs Neue"/>
                </a:rPr>
                <a:t>When designing games, embrace neurodiversity. Consider how players on the autism spectrum or with ADHD experience your game.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1939" r="-12018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hosts (Pac-Man) | Villains Wiki | Fandom">
            <a:extLst>
              <a:ext uri="{FF2B5EF4-FFF2-40B4-BE49-F238E27FC236}">
                <a16:creationId xmlns:a16="http://schemas.microsoft.com/office/drawing/2014/main" id="{1E233D30-0683-47A2-20D3-1E37B7DE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0300"/>
            <a:ext cx="5045021" cy="6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8 Things You Didn't Know About Pac-Man – Found Item Clothing">
            <a:extLst>
              <a:ext uri="{FF2B5EF4-FFF2-40B4-BE49-F238E27FC236}">
                <a16:creationId xmlns:a16="http://schemas.microsoft.com/office/drawing/2014/main" id="{3905B49C-2A17-9FAD-D23B-BEE126F1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4275366"/>
            <a:ext cx="4775953" cy="29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FFAA3A3A-BB3D-50A4-155D-569A5AE9259E}"/>
              </a:ext>
            </a:extLst>
          </p:cNvPr>
          <p:cNvSpPr txBox="1"/>
          <p:nvPr/>
        </p:nvSpPr>
        <p:spPr>
          <a:xfrm>
            <a:off x="762000" y="876300"/>
            <a:ext cx="150252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  <a:latin typeface="Cy Grotesk Grand"/>
              </a:rPr>
              <a:t>Cas</a:t>
            </a:r>
            <a:r>
              <a:rPr lang="en-US" sz="6000" i="0" dirty="0" err="1">
                <a:solidFill>
                  <a:srgbClr val="282828"/>
                </a:solidFill>
                <a:effectLst/>
                <a:latin typeface="GT America"/>
              </a:rPr>
              <a:t>When</a:t>
            </a:r>
            <a:r>
              <a:rPr lang="en-US" sz="6000" i="0" dirty="0">
                <a:solidFill>
                  <a:srgbClr val="282828"/>
                </a:solidFill>
                <a:effectLst/>
                <a:latin typeface="GT America"/>
              </a:rPr>
              <a:t> Great Minds Don’t Think Alike!</a:t>
            </a:r>
          </a:p>
        </p:txBody>
      </p:sp>
    </p:spTree>
    <p:extLst>
      <p:ext uri="{BB962C8B-B14F-4D97-AF65-F5344CB8AC3E}">
        <p14:creationId xmlns:p14="http://schemas.microsoft.com/office/powerpoint/2010/main" val="282098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2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3" name="Group 3"/>
          <p:cNvGrpSpPr/>
          <p:nvPr/>
        </p:nvGrpSpPr>
        <p:grpSpPr>
          <a:xfrm>
            <a:off x="2590800" y="1638300"/>
            <a:ext cx="15392400" cy="4800600"/>
            <a:chOff x="0" y="200025"/>
            <a:chExt cx="19275102" cy="5696820"/>
          </a:xfrm>
        </p:grpSpPr>
        <p:sp>
          <p:nvSpPr>
            <p:cNvPr id="4" name="TextBox 4"/>
            <p:cNvSpPr txBox="1"/>
            <p:nvPr/>
          </p:nvSpPr>
          <p:spPr>
            <a:xfrm>
              <a:off x="1590670" y="200025"/>
              <a:ext cx="16093762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00"/>
                </a:lnSpc>
              </a:pPr>
              <a:r>
                <a:rPr lang="en-US" sz="10500" dirty="0">
                  <a:solidFill>
                    <a:srgbClr val="FFFFFF"/>
                  </a:solidFill>
                  <a:latin typeface="Cy Grotesk Grand"/>
                </a:rPr>
                <a:t>Case Study - Tetris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8330"/>
              <a:ext cx="1927510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9"/>
                </a:lnSpc>
                <a:spcBef>
                  <a:spcPct val="0"/>
                </a:spcBef>
              </a:pPr>
              <a:r>
                <a:rPr lang="en-US" sz="2499" u="none" strike="noStrike" spc="457" dirty="0">
                  <a:solidFill>
                    <a:srgbClr val="FFFFFF"/>
                  </a:solidFill>
                  <a:latin typeface="Cy Grotesk Key"/>
                </a:rPr>
                <a:t>Tetris' simple yet addictive gameplay was designed to appeal to players with a range of abilities. Its success shows the value of neurodiversity in game development.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8406B-8FBC-C0CF-183C-555CCF8920CA}"/>
              </a:ext>
            </a:extLst>
          </p:cNvPr>
          <p:cNvSpPr txBox="1"/>
          <p:nvPr/>
        </p:nvSpPr>
        <p:spPr>
          <a:xfrm>
            <a:off x="2590800" y="1333500"/>
            <a:ext cx="1272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Design affecting our five senses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E25E8-FB21-6AF5-B5CA-B082F4C469DC}"/>
              </a:ext>
            </a:extLst>
          </p:cNvPr>
          <p:cNvSpPr txBox="1"/>
          <p:nvPr/>
        </p:nvSpPr>
        <p:spPr>
          <a:xfrm>
            <a:off x="3352800" y="415290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Keeping light, acoustics,</a:t>
            </a:r>
          </a:p>
          <a:p>
            <a:r>
              <a:rPr lang="en-US" sz="3600" dirty="0" err="1"/>
              <a:t>Colour</a:t>
            </a:r>
            <a:r>
              <a:rPr lang="en-US" sz="3600" dirty="0"/>
              <a:t>, sequencing, </a:t>
            </a:r>
          </a:p>
          <a:p>
            <a:r>
              <a:rPr lang="en-US" sz="3600" dirty="0" err="1"/>
              <a:t>Compartmentalisation</a:t>
            </a:r>
            <a:r>
              <a:rPr lang="en-US" sz="3600" dirty="0"/>
              <a:t>, </a:t>
            </a:r>
          </a:p>
          <a:p>
            <a:r>
              <a:rPr lang="en-US" sz="3600" dirty="0"/>
              <a:t>Transition,</a:t>
            </a:r>
          </a:p>
          <a:p>
            <a:r>
              <a:rPr lang="en-US" sz="3600" dirty="0"/>
              <a:t>Sensory, </a:t>
            </a:r>
          </a:p>
          <a:p>
            <a:r>
              <a:rPr lang="en-US" sz="3600" dirty="0"/>
              <a:t>Escape, and</a:t>
            </a:r>
          </a:p>
          <a:p>
            <a:r>
              <a:rPr lang="en-US" sz="3600" dirty="0"/>
              <a:t>Restoration in mind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05262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917" y="1028700"/>
            <a:ext cx="6600557" cy="9258300"/>
          </a:xfrm>
          <a:custGeom>
            <a:avLst/>
            <a:gdLst/>
            <a:ahLst/>
            <a:cxnLst/>
            <a:rect l="l" t="t" r="r" b="b"/>
            <a:pathLst>
              <a:path w="6600557" h="9258300">
                <a:moveTo>
                  <a:pt x="0" y="0"/>
                </a:moveTo>
                <a:lnTo>
                  <a:pt x="6600557" y="0"/>
                </a:lnTo>
                <a:lnTo>
                  <a:pt x="66005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3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4828" y="1028700"/>
            <a:ext cx="7483997" cy="8099752"/>
            <a:chOff x="0" y="0"/>
            <a:chExt cx="9978662" cy="107996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978662" cy="452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3"/>
                </a:lnSpc>
              </a:pPr>
              <a:r>
                <a:rPr lang="en-US" sz="5602" u="none" strike="noStrike" spc="33">
                  <a:solidFill>
                    <a:srgbClr val="000000"/>
                  </a:solidFill>
                  <a:latin typeface="Cy Grotesk Key"/>
                </a:rPr>
                <a:t>Best practices for harnessing neurodiversity in game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84200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Use meaningful visual cues to help players navigate the game.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47435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Incorporate different difficulty levels to cater for neurodiverse players.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10669"/>
              <a:ext cx="9978662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9"/>
                </a:lnSpc>
              </a:pPr>
              <a:r>
                <a:rPr lang="en-US" sz="2241" u="none" strike="noStrike">
                  <a:solidFill>
                    <a:srgbClr val="000000"/>
                  </a:solidFill>
                  <a:latin typeface="Cy Grotesk Key"/>
                </a:rPr>
                <a:t>Implement clear and concise instructions to avoid confusion.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E7DEE-A3DF-03B2-13FC-57070932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25"/>
            <a:ext cx="6400798" cy="4572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CF0E9-61C0-F698-A238-0C9BD1F0AA64}"/>
              </a:ext>
            </a:extLst>
          </p:cNvPr>
          <p:cNvSpPr txBox="1"/>
          <p:nvPr/>
        </p:nvSpPr>
        <p:spPr>
          <a:xfrm>
            <a:off x="11121081" y="979455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Roboto Mono Light" panose="020B0604020202020204" charset="0"/>
                <a:ea typeface="Roboto Mono Light" panose="020B0604020202020204" charset="0"/>
              </a:rPr>
              <a:t>Credits: https://dribbble.com/zaraillustrates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59F95-E204-DFB0-FB24-45DBA0C1A0A7}"/>
              </a:ext>
            </a:extLst>
          </p:cNvPr>
          <p:cNvSpPr txBox="1"/>
          <p:nvPr/>
        </p:nvSpPr>
        <p:spPr>
          <a:xfrm>
            <a:off x="6858000" y="4686299"/>
            <a:ext cx="11049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Measurable, biological differences in the</a:t>
            </a: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way the brain is wired to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Social interactions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Intellectual understanding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Emotions and behaviors</a:t>
            </a:r>
          </a:p>
          <a:p>
            <a:endParaRPr lang="en-US" sz="3200" dirty="0">
              <a:latin typeface="Cy Grotesk Grand" panose="020B0604020202020204" charset="0"/>
              <a:ea typeface="Roboto Mono Light" panose="020B0604020202020204" charset="0"/>
            </a:endParaRPr>
          </a:p>
          <a:p>
            <a:r>
              <a:rPr lang="en-US" sz="3200" dirty="0">
                <a:latin typeface="Cy Grotesk Grand" panose="020B0604020202020204" charset="0"/>
                <a:ea typeface="Roboto Mono Light" panose="020B0604020202020204" charset="0"/>
              </a:rPr>
              <a:t>A social model of disability</a:t>
            </a:r>
            <a:endParaRPr lang="en-CA" sz="3200" dirty="0">
              <a:latin typeface="Cy Grotesk Grand" panose="020B0604020202020204" charset="0"/>
              <a:ea typeface="Roboto Mono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55615-B857-1E71-C388-81134B664D59}"/>
              </a:ext>
            </a:extLst>
          </p:cNvPr>
          <p:cNvSpPr txBox="1"/>
          <p:nvPr/>
        </p:nvSpPr>
        <p:spPr>
          <a:xfrm>
            <a:off x="8458200" y="1353385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Cy Grotesk Grand" panose="020B0604020202020204" charset="0"/>
                <a:ea typeface="Roboto Mono Light" panose="020B0604020202020204" charset="0"/>
              </a:rPr>
              <a:t>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092A-A032-7221-EE27-437D38E2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032"/>
            <a:ext cx="6400798" cy="56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F9039-9D77-AFBF-5B6E-B1131866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59" y="189155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B6469D-FEC5-C81B-CE92-BB622DECF644}"/>
              </a:ext>
            </a:extLst>
          </p:cNvPr>
          <p:cNvSpPr txBox="1"/>
          <p:nvPr/>
        </p:nvSpPr>
        <p:spPr>
          <a:xfrm>
            <a:off x="2590800" y="3848100"/>
            <a:ext cx="1615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Great Minds Think Unalike And Learn Differently</a:t>
            </a: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b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</a:br>
            <a:r>
              <a:rPr lang="en-US" sz="4000" dirty="0">
                <a:latin typeface="Roboto Mono Light" panose="020B0604020202020204" charset="0"/>
                <a:ea typeface="Roboto Mono Light" panose="020B0604020202020204" charset="0"/>
              </a:rPr>
              <a:t>Representation Matters!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47716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1087" y="3282488"/>
            <a:ext cx="8346913" cy="7004512"/>
          </a:xfrm>
          <a:custGeom>
            <a:avLst/>
            <a:gdLst/>
            <a:ahLst/>
            <a:cxnLst/>
            <a:rect l="l" t="t" r="r" b="b"/>
            <a:pathLst>
              <a:path w="8346913" h="7004512">
                <a:moveTo>
                  <a:pt x="0" y="0"/>
                </a:moveTo>
                <a:lnTo>
                  <a:pt x="8346913" y="0"/>
                </a:lnTo>
                <a:lnTo>
                  <a:pt x="8346913" y="7004512"/>
                </a:lnTo>
                <a:lnTo>
                  <a:pt x="0" y="70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19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88002"/>
            <a:ext cx="6269043" cy="5632765"/>
            <a:chOff x="0" y="0"/>
            <a:chExt cx="8358724" cy="751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529153"/>
              <a:ext cx="8358724" cy="198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u="none" strike="noStrike">
                  <a:solidFill>
                    <a:srgbClr val="000000"/>
                  </a:solidFill>
                  <a:latin typeface="TT Firs Neue"/>
                </a:rPr>
                <a:t>Incorporating neurodiversity into game development leads to more creativity, innovation, and inclusivity. Let's embrace and celebrate differences!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400"/>
              <a:ext cx="8358724" cy="456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r>
                <a:rPr lang="en-US" sz="8700" u="none" strike="noStrike">
                  <a:solidFill>
                    <a:srgbClr val="000001"/>
                  </a:solidFill>
                  <a:latin typeface="Cy Grotesk Key"/>
                </a:rPr>
                <a:t>Conclusion and Call to 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075006" y="-930506"/>
            <a:ext cx="3282488" cy="5143500"/>
          </a:xfrm>
          <a:custGeom>
            <a:avLst/>
            <a:gdLst/>
            <a:ahLst/>
            <a:cxnLst/>
            <a:rect l="l" t="t" r="r" b="b"/>
            <a:pathLst>
              <a:path w="3282488" h="5143500">
                <a:moveTo>
                  <a:pt x="0" y="0"/>
                </a:moveTo>
                <a:lnTo>
                  <a:pt x="3282488" y="0"/>
                </a:lnTo>
                <a:lnTo>
                  <a:pt x="32824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941087" y="-321843"/>
            <a:ext cx="3203413" cy="3604331"/>
            <a:chOff x="0" y="0"/>
            <a:chExt cx="670331" cy="754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0331" cy="754225"/>
            </a:xfrm>
            <a:custGeom>
              <a:avLst/>
              <a:gdLst/>
              <a:ahLst/>
              <a:cxnLst/>
              <a:rect l="l" t="t" r="r" b="b"/>
              <a:pathLst>
                <a:path w="670331" h="754225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7201"/>
                  </a:cubicBezTo>
                  <a:lnTo>
                    <a:pt x="670331" y="754225"/>
                  </a:lnTo>
                  <a:lnTo>
                    <a:pt x="0" y="754225"/>
                  </a:lnTo>
                  <a:lnTo>
                    <a:pt x="0" y="327518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247A23-DF93-5A80-67F3-449C0DE6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40" y="220717"/>
            <a:ext cx="13104860" cy="95223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EB882E-11C1-C3E6-C002-3D17672447A1}"/>
              </a:ext>
            </a:extLst>
          </p:cNvPr>
          <p:cNvSpPr/>
          <p:nvPr/>
        </p:nvSpPr>
        <p:spPr>
          <a:xfrm>
            <a:off x="5183140" y="9632732"/>
            <a:ext cx="13104860" cy="6542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Credit: </a:t>
            </a:r>
            <a:r>
              <a:rPr lang="en-CA" sz="2000" dirty="0" err="1"/>
              <a:t>Sketchplanations</a:t>
            </a:r>
            <a:endParaRPr lang="en-CA" sz="2000" dirty="0"/>
          </a:p>
          <a:p>
            <a:pPr algn="ctr"/>
            <a:r>
              <a:rPr lang="en-CA" sz="2000" dirty="0"/>
              <a:t> (</a:t>
            </a:r>
            <a:r>
              <a:rPr lang="en-CA" sz="2000" dirty="0">
                <a:hlinkClick r:id="rId4"/>
              </a:rPr>
              <a:t>https://sketchplanations.com/the-curb-cut-effect</a:t>
            </a:r>
            <a:r>
              <a:rPr lang="en-CA" sz="20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8A7E9-35CA-65C1-18CB-ADA9B992E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7159261"/>
            <a:ext cx="4724400" cy="3127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B608B-6377-6128-2961-F8A9B31B26DF}"/>
              </a:ext>
            </a:extLst>
          </p:cNvPr>
          <p:cNvSpPr txBox="1"/>
          <p:nvPr/>
        </p:nvSpPr>
        <p:spPr>
          <a:xfrm>
            <a:off x="4038600" y="3543300"/>
            <a:ext cx="9677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>
              <a:latin typeface="Cy Grotesk Key" panose="020B0604020202020204" charset="0"/>
              <a:ea typeface="Roboto Mono Light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Abundance and not redundance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Kinder and Forgiving products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>
                <a:latin typeface="Cy Grotesk Key" panose="020B0604020202020204" charset="0"/>
                <a:ea typeface="Roboto Mono Light" panose="020B0604020202020204" charset="0"/>
              </a:rPr>
              <a:t>Gaming and Neurodiversity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DEF55-8AD3-5289-B603-B20B9809997E}"/>
              </a:ext>
            </a:extLst>
          </p:cNvPr>
          <p:cNvSpPr txBox="1"/>
          <p:nvPr/>
        </p:nvSpPr>
        <p:spPr>
          <a:xfrm>
            <a:off x="4343400" y="1866900"/>
            <a:ext cx="313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latin typeface="Cy Grotesk Key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6102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403864" y="227907"/>
            <a:ext cx="6553200" cy="1452840"/>
            <a:chOff x="0" y="0"/>
            <a:chExt cx="4886926" cy="1581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6927" cy="1581746"/>
            </a:xfrm>
            <a:custGeom>
              <a:avLst/>
              <a:gdLst/>
              <a:ahLst/>
              <a:cxnLst/>
              <a:rect l="l" t="t" r="r" b="b"/>
              <a:pathLst>
                <a:path w="4886927" h="1581746">
                  <a:moveTo>
                    <a:pt x="76378" y="0"/>
                  </a:moveTo>
                  <a:lnTo>
                    <a:pt x="4810549" y="0"/>
                  </a:lnTo>
                  <a:cubicBezTo>
                    <a:pt x="4830806" y="0"/>
                    <a:pt x="4850233" y="8047"/>
                    <a:pt x="4864556" y="22370"/>
                  </a:cubicBezTo>
                  <a:cubicBezTo>
                    <a:pt x="4878880" y="36694"/>
                    <a:pt x="4886927" y="56121"/>
                    <a:pt x="4886927" y="76378"/>
                  </a:cubicBezTo>
                  <a:lnTo>
                    <a:pt x="4886927" y="1505368"/>
                  </a:lnTo>
                  <a:cubicBezTo>
                    <a:pt x="4886927" y="1525625"/>
                    <a:pt x="4878880" y="1545052"/>
                    <a:pt x="4864556" y="1559375"/>
                  </a:cubicBezTo>
                  <a:cubicBezTo>
                    <a:pt x="4850233" y="1573699"/>
                    <a:pt x="4830806" y="1581746"/>
                    <a:pt x="4810549" y="1581746"/>
                  </a:cubicBezTo>
                  <a:lnTo>
                    <a:pt x="76378" y="1581746"/>
                  </a:lnTo>
                  <a:cubicBezTo>
                    <a:pt x="56121" y="1581746"/>
                    <a:pt x="36694" y="1573699"/>
                    <a:pt x="22370" y="1559375"/>
                  </a:cubicBezTo>
                  <a:cubicBezTo>
                    <a:pt x="8047" y="1545052"/>
                    <a:pt x="0" y="1525625"/>
                    <a:pt x="0" y="1505368"/>
                  </a:cubicBezTo>
                  <a:lnTo>
                    <a:pt x="0" y="76378"/>
                  </a:lnTo>
                  <a:cubicBezTo>
                    <a:pt x="0" y="56121"/>
                    <a:pt x="8047" y="36694"/>
                    <a:pt x="22370" y="22370"/>
                  </a:cubicBezTo>
                  <a:cubicBezTo>
                    <a:pt x="36694" y="8047"/>
                    <a:pt x="56121" y="0"/>
                    <a:pt x="76378" y="0"/>
                  </a:cubicBezTo>
                  <a:close/>
                </a:path>
              </a:pathLst>
            </a:custGeom>
            <a:solidFill>
              <a:srgbClr val="FCEB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202693" y="633430"/>
            <a:ext cx="553209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</a:pPr>
            <a:r>
              <a:rPr lang="en-US" sz="5775" u="none" strike="noStrike" dirty="0">
                <a:solidFill>
                  <a:srgbClr val="000001"/>
                </a:solidFill>
                <a:latin typeface="Cy Grotesk Key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16352" y="2345766"/>
            <a:ext cx="8202070" cy="7249869"/>
            <a:chOff x="0" y="0"/>
            <a:chExt cx="2535632" cy="2241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5632" cy="2241263"/>
            </a:xfrm>
            <a:custGeom>
              <a:avLst/>
              <a:gdLst/>
              <a:ahLst/>
              <a:cxnLst/>
              <a:rect l="l" t="t" r="r" b="b"/>
              <a:pathLst>
                <a:path w="2535632" h="2241263">
                  <a:moveTo>
                    <a:pt x="61353" y="0"/>
                  </a:moveTo>
                  <a:lnTo>
                    <a:pt x="2474278" y="0"/>
                  </a:lnTo>
                  <a:cubicBezTo>
                    <a:pt x="2490550" y="0"/>
                    <a:pt x="2506156" y="6464"/>
                    <a:pt x="2517662" y="17970"/>
                  </a:cubicBezTo>
                  <a:cubicBezTo>
                    <a:pt x="2529168" y="29476"/>
                    <a:pt x="2535632" y="45081"/>
                    <a:pt x="2535632" y="61353"/>
                  </a:cubicBezTo>
                  <a:lnTo>
                    <a:pt x="2535632" y="2179910"/>
                  </a:lnTo>
                  <a:cubicBezTo>
                    <a:pt x="2535632" y="2213795"/>
                    <a:pt x="2508163" y="2241263"/>
                    <a:pt x="2474278" y="2241263"/>
                  </a:cubicBezTo>
                  <a:lnTo>
                    <a:pt x="61353" y="2241263"/>
                  </a:lnTo>
                  <a:cubicBezTo>
                    <a:pt x="45081" y="2241263"/>
                    <a:pt x="29476" y="2234799"/>
                    <a:pt x="17970" y="2223293"/>
                  </a:cubicBezTo>
                  <a:cubicBezTo>
                    <a:pt x="6464" y="2211787"/>
                    <a:pt x="0" y="2196182"/>
                    <a:pt x="0" y="2179910"/>
                  </a:cubicBezTo>
                  <a:lnTo>
                    <a:pt x="0" y="61353"/>
                  </a:lnTo>
                  <a:cubicBezTo>
                    <a:pt x="0" y="45081"/>
                    <a:pt x="6464" y="29476"/>
                    <a:pt x="17970" y="17970"/>
                  </a:cubicBezTo>
                  <a:cubicBezTo>
                    <a:pt x="29476" y="6464"/>
                    <a:pt x="45081" y="0"/>
                    <a:pt x="61353" y="0"/>
                  </a:cubicBezTo>
                  <a:close/>
                </a:path>
              </a:pathLst>
            </a:custGeom>
            <a:solidFill>
              <a:srgbClr val="02A04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87761" y="2342079"/>
            <a:ext cx="7859253" cy="3143701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178" b="-2946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0" y="6147111"/>
            <a:ext cx="57150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5121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4336D-DB45-1F0A-8F7D-CCF1BBF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85900"/>
            <a:ext cx="1242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572588" y="5448763"/>
            <a:ext cx="655512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u="none" strike="noStrike" dirty="0">
                <a:solidFill>
                  <a:srgbClr val="FFFFFF"/>
                </a:solidFill>
                <a:latin typeface="TT Firs Neue"/>
              </a:rPr>
              <a:t>Neurodiversity is about embracing differences in the way people think and learn. By creating inclusive games, we can harness the strengths of all individuals and create a better gaming experience for everyone.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2CC7-0071-108B-0E4E-A13A7386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0" y="687576"/>
            <a:ext cx="13104860" cy="9522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AF06E-64F8-D834-E23A-403C0BA4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170" y="7627452"/>
            <a:ext cx="3656830" cy="26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92600" y="0"/>
            <a:ext cx="7095400" cy="7369207"/>
          </a:xfrm>
          <a:custGeom>
            <a:avLst/>
            <a:gdLst/>
            <a:ahLst/>
            <a:cxnLst/>
            <a:rect l="l" t="t" r="r" b="b"/>
            <a:pathLst>
              <a:path w="7095400" h="7369207">
                <a:moveTo>
                  <a:pt x="0" y="0"/>
                </a:moveTo>
                <a:lnTo>
                  <a:pt x="7095400" y="0"/>
                </a:lnTo>
                <a:lnTo>
                  <a:pt x="7095400" y="7369207"/>
                </a:lnTo>
                <a:lnTo>
                  <a:pt x="0" y="736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8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118396" cy="3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7499" u="none" strike="noStrike" spc="44">
                <a:solidFill>
                  <a:srgbClr val="000000"/>
                </a:solidFill>
                <a:latin typeface="Cy Grotesk Key"/>
              </a:rPr>
              <a:t>Neurodivergent traits that benefit game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850618"/>
            <a:ext cx="9118396" cy="3407682"/>
            <a:chOff x="0" y="0"/>
            <a:chExt cx="12157861" cy="45435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Hyperfocus on details can lead to more polished game mechanics.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4650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Creativity and thinking outside the box can lead to unique game designs.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05327"/>
              <a:ext cx="121578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18">
                  <a:solidFill>
                    <a:srgbClr val="000000"/>
                  </a:solidFill>
                  <a:latin typeface="Cy Grotesk Key"/>
                </a:rPr>
                <a:t>Pattern recognition skills can be beneficial in level design.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4867227" y="6542084"/>
            <a:ext cx="2917793" cy="4572040"/>
          </a:xfrm>
          <a:custGeom>
            <a:avLst/>
            <a:gdLst/>
            <a:ahLst/>
            <a:cxnLst/>
            <a:rect l="l" t="t" r="r" b="b"/>
            <a:pathLst>
              <a:path w="2917793" h="4572040">
                <a:moveTo>
                  <a:pt x="0" y="0"/>
                </a:moveTo>
                <a:lnTo>
                  <a:pt x="2917792" y="0"/>
                </a:lnTo>
                <a:lnTo>
                  <a:pt x="2917792" y="4572040"/>
                </a:lnTo>
                <a:lnTo>
                  <a:pt x="0" y="4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192600" y="7369207"/>
            <a:ext cx="2847503" cy="2917793"/>
            <a:chOff x="0" y="0"/>
            <a:chExt cx="670331" cy="686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331" cy="686878"/>
            </a:xfrm>
            <a:custGeom>
              <a:avLst/>
              <a:gdLst/>
              <a:ahLst/>
              <a:cxnLst/>
              <a:rect l="l" t="t" r="r" b="b"/>
              <a:pathLst>
                <a:path w="670331" h="686878">
                  <a:moveTo>
                    <a:pt x="223564" y="19070"/>
                  </a:moveTo>
                  <a:cubicBezTo>
                    <a:pt x="257820" y="7556"/>
                    <a:pt x="297000" y="0"/>
                    <a:pt x="335346" y="0"/>
                  </a:cubicBezTo>
                  <a:cubicBezTo>
                    <a:pt x="373693" y="0"/>
                    <a:pt x="410592" y="6476"/>
                    <a:pt x="444596" y="17990"/>
                  </a:cubicBezTo>
                  <a:cubicBezTo>
                    <a:pt x="445320" y="18350"/>
                    <a:pt x="446043" y="18350"/>
                    <a:pt x="446766" y="18710"/>
                  </a:cubicBezTo>
                  <a:cubicBezTo>
                    <a:pt x="574466" y="64765"/>
                    <a:pt x="668522" y="186379"/>
                    <a:pt x="670331" y="325705"/>
                  </a:cubicBezTo>
                  <a:lnTo>
                    <a:pt x="670331" y="686878"/>
                  </a:lnTo>
                  <a:lnTo>
                    <a:pt x="0" y="686878"/>
                  </a:lnTo>
                  <a:lnTo>
                    <a:pt x="0" y="325973"/>
                  </a:lnTo>
                  <a:cubicBezTo>
                    <a:pt x="1809" y="185660"/>
                    <a:pt x="94418" y="64045"/>
                    <a:pt x="223564" y="19070"/>
                  </a:cubicBezTo>
                  <a:close/>
                </a:path>
              </a:pathLst>
            </a:custGeom>
            <a:solidFill>
              <a:srgbClr val="FFA8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"/>
              <a:ext cx="6604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18A989-8076-655B-8882-7176FFE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787"/>
            <a:ext cx="8679426" cy="86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545</Words>
  <Application>Microsoft Office PowerPoint</Application>
  <PresentationFormat>Custom</PresentationFormat>
  <Paragraphs>59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Cy Grotesk Key</vt:lpstr>
      <vt:lpstr>Cy Grotesk Grand</vt:lpstr>
      <vt:lpstr>Roboto Mono Light</vt:lpstr>
      <vt:lpstr>GT America</vt:lpstr>
      <vt:lpstr>TT Firs Neue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Neurodiversity in Game Development</dc:title>
  <cp:lastModifiedBy>Vaishnavi T V</cp:lastModifiedBy>
  <cp:revision>10</cp:revision>
  <dcterms:created xsi:type="dcterms:W3CDTF">2006-08-16T00:00:00Z</dcterms:created>
  <dcterms:modified xsi:type="dcterms:W3CDTF">2023-10-04T00:34:07Z</dcterms:modified>
  <dc:identifier>DAFvZ8Z03eo</dc:identifier>
</cp:coreProperties>
</file>